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77"/>
    <p:restoredTop sz="94651"/>
  </p:normalViewPr>
  <p:slideViewPr>
    <p:cSldViewPr snapToGrid="0" snapToObjects="1">
      <p:cViewPr varScale="1">
        <p:scale>
          <a:sx n="47" d="100"/>
          <a:sy n="47" d="100"/>
        </p:scale>
        <p:origin x="23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http://localhost/showCo" TargetMode="External"/><Relationship Id="rId5" Type="http://schemas.openxmlformats.org/officeDocument/2006/relationships/hyperlink" Target="http://localhost/loadCompareEditionInfo.action?formatEditionUid=e345b75e0781415abd9736c0ed2054ee&amp;formatEditionUid_2=8bf79c9f134611e99b31001c4264caa8&amp;project_id=1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NUL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baike.baidu.com/item/%E9%A1%B9%E7%9B%AE%E7%AE%A1%E7%90%86%E8%BD%AF%E4%BB%B6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需求变更管理"/>
          <p:cNvSpPr txBox="1"/>
          <p:nvPr/>
        </p:nvSpPr>
        <p:spPr>
          <a:xfrm>
            <a:off x="4044950" y="3958090"/>
            <a:ext cx="491490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需求变更管理</a:t>
            </a:r>
          </a:p>
        </p:txBody>
      </p:sp>
      <p:sp>
        <p:nvSpPr>
          <p:cNvPr id="120" name="Requirements Change Management"/>
          <p:cNvSpPr txBox="1"/>
          <p:nvPr/>
        </p:nvSpPr>
        <p:spPr>
          <a:xfrm>
            <a:off x="3408629" y="5198609"/>
            <a:ext cx="618754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r>
              <a:t>Requirements Change Management</a:t>
            </a:r>
          </a:p>
        </p:txBody>
      </p:sp>
      <p:pic>
        <p:nvPicPr>
          <p:cNvPr id="121" name="小组LOGO.PNG" descr="小组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203" y="7934268"/>
            <a:ext cx="1831812" cy="183181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22" name="团队：PRD2018-G12"/>
          <p:cNvSpPr txBox="1"/>
          <p:nvPr/>
        </p:nvSpPr>
        <p:spPr>
          <a:xfrm>
            <a:off x="9452310" y="8078601"/>
            <a:ext cx="327728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团队：PRD2018-G12</a:t>
            </a:r>
          </a:p>
        </p:txBody>
      </p:sp>
      <p:sp>
        <p:nvSpPr>
          <p:cNvPr id="123" name="组长：刘祺"/>
          <p:cNvSpPr txBox="1"/>
          <p:nvPr/>
        </p:nvSpPr>
        <p:spPr>
          <a:xfrm>
            <a:off x="10964296" y="8564424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组长：刘祺</a:t>
            </a:r>
          </a:p>
        </p:txBody>
      </p:sp>
      <p:sp>
        <p:nvSpPr>
          <p:cNvPr id="124" name="组员：陈铭阳 赵唯皓 赵佳锋 蓝舒雯"/>
          <p:cNvSpPr txBox="1"/>
          <p:nvPr/>
        </p:nvSpPr>
        <p:spPr>
          <a:xfrm>
            <a:off x="7332426" y="9050248"/>
            <a:ext cx="539717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组员：陈铭阳 赵唯皓 赵佳锋 蓝舒雯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需求变更相关信息"/>
          <p:cNvSpPr txBox="1"/>
          <p:nvPr/>
        </p:nvSpPr>
        <p:spPr>
          <a:xfrm>
            <a:off x="4413250" y="6035088"/>
            <a:ext cx="4178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需求变更相关信息</a:t>
            </a:r>
          </a:p>
        </p:txBody>
      </p:sp>
      <p:pic>
        <p:nvPicPr>
          <p:cNvPr id="186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需求变更相关信息"/>
          <p:cNvSpPr txBox="1"/>
          <p:nvPr/>
        </p:nvSpPr>
        <p:spPr>
          <a:xfrm>
            <a:off x="550001" y="499215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需求变更相关信息</a:t>
            </a:r>
          </a:p>
        </p:txBody>
      </p:sp>
      <p:grpSp>
        <p:nvGrpSpPr>
          <p:cNvPr id="191" name="屏幕快照 2019-01-11 15.35.50.png"/>
          <p:cNvGrpSpPr/>
          <p:nvPr/>
        </p:nvGrpSpPr>
        <p:grpSpPr>
          <a:xfrm>
            <a:off x="946149" y="1460963"/>
            <a:ext cx="11112501" cy="8077201"/>
            <a:chOff x="0" y="0"/>
            <a:chExt cx="11112500" cy="8077200"/>
          </a:xfrm>
        </p:grpSpPr>
        <p:pic>
          <p:nvPicPr>
            <p:cNvPr id="190" name="屏幕快照 2019-01-11 15.35.50.png" descr="屏幕快照 2019-01-11 15.35.5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0934700" cy="7848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" name="屏幕快照 2019-01-11 15.35.50.png" descr="屏幕快照 2019-01-11 15.35.50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112500" cy="8077200"/>
            </a:xfrm>
            <a:prstGeom prst="rect">
              <a:avLst/>
            </a:prstGeom>
            <a:effectLst/>
          </p:spPr>
        </p:pic>
      </p:grpSp>
      <p:sp>
        <p:nvSpPr>
          <p:cNvPr id="192" name="椭圆形"/>
          <p:cNvSpPr/>
          <p:nvPr/>
        </p:nvSpPr>
        <p:spPr>
          <a:xfrm>
            <a:off x="3313344" y="2809147"/>
            <a:ext cx="6378112" cy="2775215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需求变更相关信息"/>
          <p:cNvSpPr txBox="1"/>
          <p:nvPr/>
        </p:nvSpPr>
        <p:spPr>
          <a:xfrm>
            <a:off x="550001" y="499215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需求变更相关信息</a:t>
            </a:r>
          </a:p>
        </p:txBody>
      </p:sp>
      <p:grpSp>
        <p:nvGrpSpPr>
          <p:cNvPr id="197" name="屏幕快照 2019-01-11 15.35.50.png"/>
          <p:cNvGrpSpPr/>
          <p:nvPr/>
        </p:nvGrpSpPr>
        <p:grpSpPr>
          <a:xfrm>
            <a:off x="3110110" y="1672629"/>
            <a:ext cx="6784580" cy="4970748"/>
            <a:chOff x="0" y="0"/>
            <a:chExt cx="6784578" cy="4970746"/>
          </a:xfrm>
        </p:grpSpPr>
        <p:pic>
          <p:nvPicPr>
            <p:cNvPr id="196" name="屏幕快照 2019-01-11 15.35.50.png" descr="屏幕快照 2019-01-11 15.35.5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799"/>
              <a:ext cx="6606779" cy="474214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5" name="屏幕快照 2019-01-11 15.35.50.png" descr="屏幕快照 2019-01-11 15.35.50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6784579" cy="4970748"/>
            </a:xfrm>
            <a:prstGeom prst="rect">
              <a:avLst/>
            </a:prstGeom>
            <a:effectLst/>
          </p:spPr>
        </p:pic>
      </p:grpSp>
      <p:sp>
        <p:nvSpPr>
          <p:cNvPr id="198" name="椭圆形"/>
          <p:cNvSpPr/>
          <p:nvPr/>
        </p:nvSpPr>
        <p:spPr>
          <a:xfrm>
            <a:off x="4499638" y="2495880"/>
            <a:ext cx="4005524" cy="174286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9" name="管理员可以管理网站首页的轮播图"/>
          <p:cNvSpPr txBox="1"/>
          <p:nvPr/>
        </p:nvSpPr>
        <p:spPr>
          <a:xfrm>
            <a:off x="2825750" y="7181790"/>
            <a:ext cx="7353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管理员可以管理网站首页的轮播图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需求变更影响"/>
          <p:cNvSpPr txBox="1"/>
          <p:nvPr/>
        </p:nvSpPr>
        <p:spPr>
          <a:xfrm>
            <a:off x="4921249" y="6035088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pic>
        <p:nvPicPr>
          <p:cNvPr id="202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aphicFrame>
        <p:nvGraphicFramePr>
          <p:cNvPr id="205" name="表格"/>
          <p:cNvGraphicFramePr/>
          <p:nvPr/>
        </p:nvGraphicFramePr>
        <p:xfrm>
          <a:off x="1920279" y="1928465"/>
          <a:ext cx="9173767" cy="590619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55196"/>
                <a:gridCol w="2601399"/>
                <a:gridCol w="3207644"/>
              </a:tblGrid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变更类型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变更数量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变更数量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添加的条目数量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2" invalidUrl="http://localhost/showCompareAddItems.action?formatEditionUid=8bf79c9f134611e99b31001c4264caa8&amp;formatEditionUid_2=e345b75e0781415abd9736c0ed2054ee&amp;project_id=1&amp;changed=true&quot; \t &quot;_blank"/>
                        </a:rPr>
                        <a:t>1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1.67%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修改的条目数量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3" invalidUrl="http://localhost/showCompareUpdateItems.action?formatEditionUid=8bf79c9f134611e99b31001c4264caa8&amp;formatEditionUid_2=e345b75e0781415abd9736c0ed2054ee&amp;project_id=1&amp;changed=true&quot; \t &quot;_blank"/>
                        </a:rPr>
                        <a:t>0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0.00%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删除的条目数量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4"/>
                        </a:rPr>
                        <a:t>0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0.00%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合计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5"/>
                        </a:rPr>
                        <a:t>1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1.67%</a:t>
                      </a:r>
                    </a:p>
                  </a:txBody>
                  <a:tcPr marL="47625" marR="47625" marT="47625" marB="47625" anchor="ctr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pSp>
        <p:nvGrpSpPr>
          <p:cNvPr id="210" name="图像"/>
          <p:cNvGrpSpPr/>
          <p:nvPr/>
        </p:nvGrpSpPr>
        <p:grpSpPr>
          <a:xfrm>
            <a:off x="2341270" y="1818344"/>
            <a:ext cx="8322260" cy="6243912"/>
            <a:chOff x="0" y="0"/>
            <a:chExt cx="8322258" cy="6243911"/>
          </a:xfrm>
        </p:grpSpPr>
        <p:pic>
          <p:nvPicPr>
            <p:cNvPr id="209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8144459" cy="60153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图像" descr="图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322259" cy="62439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aphicFrame>
        <p:nvGraphicFramePr>
          <p:cNvPr id="213" name="表格"/>
          <p:cNvGraphicFramePr/>
          <p:nvPr/>
        </p:nvGraphicFramePr>
        <p:xfrm>
          <a:off x="1638883" y="4925108"/>
          <a:ext cx="9663635" cy="155613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82561"/>
                <a:gridCol w="2985903"/>
                <a:gridCol w="2373982"/>
                <a:gridCol w="2414836"/>
              </a:tblGrid>
              <a:tr h="516594">
                <a:tc>
                  <a:txBody>
                    <a:bodyPr/>
                    <a:lstStyle/>
                    <a:p>
                      <a:pPr defTabSz="914400">
                        <a:defRPr sz="17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endParaRPr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变更总花费工时（小时）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时薪（元/小时）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金额（元）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16594"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预期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50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69.34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3467.00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16594"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实际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44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69.34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3050.96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4" name="公式：变更总花费工时  *  时薪  = 金额"/>
          <p:cNvSpPr txBox="1"/>
          <p:nvPr/>
        </p:nvSpPr>
        <p:spPr>
          <a:xfrm>
            <a:off x="1069019" y="3813266"/>
            <a:ext cx="4485323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just" defTabSz="266700">
              <a:lnSpc>
                <a:spcPct val="150000"/>
              </a:lnSpc>
              <a:defRPr sz="12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/>
          </a:p>
          <a:p>
            <a:pPr marR="457200" algn="just" defTabSz="266700">
              <a:lnSpc>
                <a:spcPct val="150000"/>
              </a:lnSpc>
              <a:defRPr sz="12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/>
          </a:p>
          <a:p>
            <a:pPr marL="266700" marR="457200" indent="266700" algn="just" defTabSz="266700">
              <a:lnSpc>
                <a:spcPct val="150000"/>
              </a:lnSpc>
              <a:defRPr sz="17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公式：变更总花费工时  *  时薪  = 金额</a:t>
            </a:r>
          </a:p>
        </p:txBody>
      </p:sp>
      <p:sp>
        <p:nvSpPr>
          <p:cNvPr id="215" name="经济可行性"/>
          <p:cNvSpPr txBox="1"/>
          <p:nvPr/>
        </p:nvSpPr>
        <p:spPr>
          <a:xfrm>
            <a:off x="5238749" y="2989842"/>
            <a:ext cx="2527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经济可行性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sp>
        <p:nvSpPr>
          <p:cNvPr id="218" name="管理员可对首页的轮播图进行维护更改，使用户体验更加良好，实际可行。"/>
          <p:cNvSpPr txBox="1"/>
          <p:nvPr/>
        </p:nvSpPr>
        <p:spPr>
          <a:xfrm>
            <a:off x="838612" y="4305744"/>
            <a:ext cx="113275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defTabSz="266700">
              <a:lnSpc>
                <a:spcPct val="150000"/>
              </a:lnSpc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管理员可对首页的轮播图进行维护更改，使用户体验更加良好，实际可行。</a:t>
            </a:r>
          </a:p>
        </p:txBody>
      </p:sp>
      <p:sp>
        <p:nvSpPr>
          <p:cNvPr id="219" name="操作可行性"/>
          <p:cNvSpPr txBox="1"/>
          <p:nvPr/>
        </p:nvSpPr>
        <p:spPr>
          <a:xfrm>
            <a:off x="5238749" y="2989841"/>
            <a:ext cx="2527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操作可行性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500">
        <p14:prism dir="d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sp>
        <p:nvSpPr>
          <p:cNvPr id="222" name="后台添加管理编辑网站首页动图的功能，可能涉及到 前端：H5代码的更改及JavaScript代码的更改；后台：增加管理员部分对轮播图进行数据读取和增删改操作；数据库：增加轮播图存储信息表。总体难度较小，审核测试难度小，切实可行。"/>
          <p:cNvSpPr txBox="1"/>
          <p:nvPr/>
        </p:nvSpPr>
        <p:spPr>
          <a:xfrm>
            <a:off x="838612" y="4151832"/>
            <a:ext cx="11327576" cy="463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457200" defTabSz="266700">
              <a:lnSpc>
                <a:spcPct val="150000"/>
              </a:lnSpc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后台添加管理编辑网站首页动图的功能，可能涉及到 前端：H5代码的更改及JavaScript代码的更改；后台：增加管理员部分对轮播图进行数据读取和增删改操作；数据库：增加轮播图存储信息表。总体难度较小，审核测试难度小，切实可行。</a:t>
            </a:r>
          </a:p>
          <a:p>
            <a:pPr marR="457200" defTabSz="266700">
              <a:lnSpc>
                <a:spcPct val="150000"/>
              </a:lnSpc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/>
          </a:p>
        </p:txBody>
      </p:sp>
      <p:sp>
        <p:nvSpPr>
          <p:cNvPr id="223" name="技术可行性"/>
          <p:cNvSpPr txBox="1"/>
          <p:nvPr/>
        </p:nvSpPr>
        <p:spPr>
          <a:xfrm>
            <a:off x="5238749" y="2989841"/>
            <a:ext cx="2527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技术可行性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500">
        <p14:prism dir="d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aphicFrame>
        <p:nvGraphicFramePr>
          <p:cNvPr id="226" name="表格"/>
          <p:cNvGraphicFramePr/>
          <p:nvPr/>
        </p:nvGraphicFramePr>
        <p:xfrm>
          <a:off x="2682347" y="1516238"/>
          <a:ext cx="7646456" cy="802320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04486"/>
                <a:gridCol w="3706993"/>
                <a:gridCol w="2128625"/>
              </a:tblGrid>
              <a:tr h="534456"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编号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任务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工作量/h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与用户代表预约访谈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与管理员用户代表沟通确认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修改需求用例文档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修改界面原型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修改测试用例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修改对话框图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修改活动图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修改软件需求规格说明书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维护需求变更控制文档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更新用户手册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更新需求跟踪矩阵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评审修改后的产品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根据评审结果返工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总计：8.8</a:t>
                      </a:r>
                    </a:p>
                  </a:txBody>
                  <a:tcPr marL="63500" marR="63500" marT="0" marB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9665" y="2704285"/>
            <a:ext cx="1905001" cy="1071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3.png" descr="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665" y="4341018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4.png" descr="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9665" y="5977752"/>
            <a:ext cx="1905001" cy="1071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5.png" descr="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0663" y="7614485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6.png" descr="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28538" y="1067551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7.png" descr="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28538" y="2704284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8.png" descr="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28538" y="4341018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9.png" descr="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944411" y="5977752"/>
            <a:ext cx="1905001" cy="10715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成组"/>
          <p:cNvGrpSpPr/>
          <p:nvPr/>
        </p:nvGrpSpPr>
        <p:grpSpPr>
          <a:xfrm>
            <a:off x="6687405" y="7614486"/>
            <a:ext cx="2419012" cy="1071563"/>
            <a:chOff x="0" y="0"/>
            <a:chExt cx="2419011" cy="1071562"/>
          </a:xfrm>
        </p:grpSpPr>
        <p:pic>
          <p:nvPicPr>
            <p:cNvPr id="134" name="0.png" descr="0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14011" y="0"/>
              <a:ext cx="1905001" cy="1071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1.png" descr="1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905000" cy="1071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7" name="1.png" descr="1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89665" y="1067551"/>
            <a:ext cx="1905001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需求管理工具"/>
          <p:cNvSpPr txBox="1"/>
          <p:nvPr/>
        </p:nvSpPr>
        <p:spPr>
          <a:xfrm>
            <a:off x="2979597" y="1285832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需求管理工具</a:t>
            </a:r>
          </a:p>
        </p:txBody>
      </p:sp>
      <p:sp>
        <p:nvSpPr>
          <p:cNvPr id="139" name="需求变更相关信息"/>
          <p:cNvSpPr txBox="1"/>
          <p:nvPr/>
        </p:nvSpPr>
        <p:spPr>
          <a:xfrm>
            <a:off x="2979597" y="2922566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需求变更相关信息</a:t>
            </a:r>
          </a:p>
        </p:txBody>
      </p:sp>
      <p:sp>
        <p:nvSpPr>
          <p:cNvPr id="140" name="需求变更影响"/>
          <p:cNvSpPr txBox="1"/>
          <p:nvPr/>
        </p:nvSpPr>
        <p:spPr>
          <a:xfrm>
            <a:off x="2979597" y="4559299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sp>
        <p:nvSpPr>
          <p:cNvPr id="141" name="变更控制委员会"/>
          <p:cNvSpPr txBox="1"/>
          <p:nvPr/>
        </p:nvSpPr>
        <p:spPr>
          <a:xfrm>
            <a:off x="2979597" y="6196033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变更控制委员会</a:t>
            </a:r>
          </a:p>
        </p:txBody>
      </p:sp>
      <p:sp>
        <p:nvSpPr>
          <p:cNvPr id="142" name="需求变更申请书"/>
          <p:cNvSpPr txBox="1"/>
          <p:nvPr/>
        </p:nvSpPr>
        <p:spPr>
          <a:xfrm>
            <a:off x="3013125" y="78327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需求变更申请书</a:t>
            </a:r>
          </a:p>
        </p:txBody>
      </p:sp>
      <p:sp>
        <p:nvSpPr>
          <p:cNvPr id="143" name="需求优先级"/>
          <p:cNvSpPr txBox="1"/>
          <p:nvPr/>
        </p:nvSpPr>
        <p:spPr>
          <a:xfrm>
            <a:off x="8471000" y="1285832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需求优先级</a:t>
            </a:r>
          </a:p>
        </p:txBody>
      </p:sp>
      <p:sp>
        <p:nvSpPr>
          <p:cNvPr id="144" name="内部评审"/>
          <p:cNvSpPr txBox="1"/>
          <p:nvPr/>
        </p:nvSpPr>
        <p:spPr>
          <a:xfrm>
            <a:off x="8471000" y="2922566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内部评审</a:t>
            </a:r>
          </a:p>
        </p:txBody>
      </p:sp>
      <p:sp>
        <p:nvSpPr>
          <p:cNvPr id="145" name="团队建设"/>
          <p:cNvSpPr txBox="1"/>
          <p:nvPr/>
        </p:nvSpPr>
        <p:spPr>
          <a:xfrm>
            <a:off x="8471000" y="4559299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团队建设</a:t>
            </a:r>
          </a:p>
        </p:txBody>
      </p:sp>
      <p:sp>
        <p:nvSpPr>
          <p:cNvPr id="146" name="绩效评价"/>
          <p:cNvSpPr txBox="1"/>
          <p:nvPr/>
        </p:nvSpPr>
        <p:spPr>
          <a:xfrm>
            <a:off x="8539404" y="619603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绩效评价</a:t>
            </a:r>
          </a:p>
        </p:txBody>
      </p:sp>
      <p:sp>
        <p:nvSpPr>
          <p:cNvPr id="147" name="参考文献"/>
          <p:cNvSpPr txBox="1"/>
          <p:nvPr/>
        </p:nvSpPr>
        <p:spPr>
          <a:xfrm>
            <a:off x="8539404" y="7832767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参考文献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sp>
        <p:nvSpPr>
          <p:cNvPr id="229" name="以变更前确定下来的用例作为基线…"/>
          <p:cNvSpPr txBox="1"/>
          <p:nvPr/>
        </p:nvSpPr>
        <p:spPr>
          <a:xfrm>
            <a:off x="2463799" y="4241799"/>
            <a:ext cx="80772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以变更前确定下来的用例作为基线</a:t>
            </a:r>
          </a:p>
          <a:p>
            <a:pPr>
              <a:defRPr sz="33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变更对基线的影响并不大，基本不产生冲突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pic>
        <p:nvPicPr>
          <p:cNvPr id="232" name="SEScriptEditorX.png" descr="SEScriptEditor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原型界面"/>
          <p:cNvSpPr txBox="1"/>
          <p:nvPr/>
        </p:nvSpPr>
        <p:spPr>
          <a:xfrm>
            <a:off x="2686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原型界面</a:t>
            </a:r>
          </a:p>
        </p:txBody>
      </p:sp>
      <p:pic>
        <p:nvPicPr>
          <p:cNvPr id="234" name="AllMyFiles.icns" descr="AllMyFiles.icn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3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相关文档"/>
          <p:cNvSpPr txBox="1"/>
          <p:nvPr/>
        </p:nvSpPr>
        <p:spPr>
          <a:xfrm>
            <a:off x="8274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相关文档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pic>
        <p:nvPicPr>
          <p:cNvPr id="238" name="SEScriptEditorX.png" descr="SEScriptEditor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9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原型界面"/>
          <p:cNvSpPr txBox="1"/>
          <p:nvPr/>
        </p:nvSpPr>
        <p:spPr>
          <a:xfrm>
            <a:off x="5480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原型界面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pSp>
        <p:nvGrpSpPr>
          <p:cNvPr id="244" name="图像"/>
          <p:cNvGrpSpPr/>
          <p:nvPr/>
        </p:nvGrpSpPr>
        <p:grpSpPr>
          <a:xfrm>
            <a:off x="2968280" y="2359107"/>
            <a:ext cx="7068240" cy="5162386"/>
            <a:chOff x="0" y="0"/>
            <a:chExt cx="7068239" cy="5162385"/>
          </a:xfrm>
        </p:grpSpPr>
        <p:pic>
          <p:nvPicPr>
            <p:cNvPr id="243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890440" cy="49337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图像" descr="图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068240" cy="5162386"/>
            </a:xfrm>
            <a:prstGeom prst="rect">
              <a:avLst/>
            </a:prstGeom>
            <a:effectLst/>
          </p:spPr>
        </p:pic>
      </p:grpSp>
      <p:sp>
        <p:nvSpPr>
          <p:cNvPr id="245" name="轮播图管理主界面"/>
          <p:cNvSpPr txBox="1"/>
          <p:nvPr/>
        </p:nvSpPr>
        <p:spPr>
          <a:xfrm>
            <a:off x="4921249" y="787307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轮播图管理主界面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sp>
        <p:nvSpPr>
          <p:cNvPr id="248" name="轮播图删除"/>
          <p:cNvSpPr txBox="1"/>
          <p:nvPr/>
        </p:nvSpPr>
        <p:spPr>
          <a:xfrm>
            <a:off x="5492749" y="7873072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轮播图删除</a:t>
            </a:r>
          </a:p>
        </p:txBody>
      </p:sp>
      <p:grpSp>
        <p:nvGrpSpPr>
          <p:cNvPr id="251" name="图像"/>
          <p:cNvGrpSpPr/>
          <p:nvPr/>
        </p:nvGrpSpPr>
        <p:grpSpPr>
          <a:xfrm>
            <a:off x="2865899" y="2181307"/>
            <a:ext cx="7273002" cy="5390986"/>
            <a:chOff x="0" y="0"/>
            <a:chExt cx="7273001" cy="5390985"/>
          </a:xfrm>
        </p:grpSpPr>
        <p:pic>
          <p:nvPicPr>
            <p:cNvPr id="25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095202" cy="51623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9" name="图像" descr="图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273002" cy="5390986"/>
            </a:xfrm>
            <a:prstGeom prst="rect">
              <a:avLst/>
            </a:prstGeom>
            <a:effectLst/>
          </p:spPr>
        </p:pic>
      </p:grpSp>
      <p:sp>
        <p:nvSpPr>
          <p:cNvPr id="252" name="椭圆形"/>
          <p:cNvSpPr/>
          <p:nvPr/>
        </p:nvSpPr>
        <p:spPr>
          <a:xfrm>
            <a:off x="4281349" y="3785873"/>
            <a:ext cx="433886" cy="41716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sp>
        <p:nvSpPr>
          <p:cNvPr id="255" name="轮播图添加"/>
          <p:cNvSpPr txBox="1"/>
          <p:nvPr/>
        </p:nvSpPr>
        <p:spPr>
          <a:xfrm>
            <a:off x="5492749" y="7873072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轮播图添加</a:t>
            </a:r>
          </a:p>
        </p:txBody>
      </p:sp>
      <p:grpSp>
        <p:nvGrpSpPr>
          <p:cNvPr id="258" name="图像"/>
          <p:cNvGrpSpPr/>
          <p:nvPr/>
        </p:nvGrpSpPr>
        <p:grpSpPr>
          <a:xfrm>
            <a:off x="2865899" y="2181307"/>
            <a:ext cx="7273002" cy="5390986"/>
            <a:chOff x="0" y="0"/>
            <a:chExt cx="7273001" cy="5390985"/>
          </a:xfrm>
        </p:grpSpPr>
        <p:pic>
          <p:nvPicPr>
            <p:cNvPr id="25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095202" cy="51623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6" name="图像" descr="图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273002" cy="5390986"/>
            </a:xfrm>
            <a:prstGeom prst="rect">
              <a:avLst/>
            </a:prstGeom>
            <a:effectLst/>
          </p:spPr>
        </p:pic>
      </p:grpSp>
      <p:sp>
        <p:nvSpPr>
          <p:cNvPr id="259" name="椭圆形"/>
          <p:cNvSpPr/>
          <p:nvPr/>
        </p:nvSpPr>
        <p:spPr>
          <a:xfrm>
            <a:off x="4098213" y="5006781"/>
            <a:ext cx="2170512" cy="112603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pic>
        <p:nvPicPr>
          <p:cNvPr id="262" name="SEScriptEditorX.png" descr="SEScriptEditor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原型界面"/>
          <p:cNvSpPr txBox="1"/>
          <p:nvPr/>
        </p:nvSpPr>
        <p:spPr>
          <a:xfrm>
            <a:off x="2686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原型界面</a:t>
            </a:r>
          </a:p>
        </p:txBody>
      </p:sp>
      <p:pic>
        <p:nvPicPr>
          <p:cNvPr id="264" name="AllMyFiles.icns" descr="AllMyFiles.icn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3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相关文档"/>
          <p:cNvSpPr txBox="1"/>
          <p:nvPr/>
        </p:nvSpPr>
        <p:spPr>
          <a:xfrm>
            <a:off x="8274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相关文档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l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pic>
        <p:nvPicPr>
          <p:cNvPr id="268" name="AllMyFiles.icns" descr="AllMyFiles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9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相关文档"/>
          <p:cNvSpPr txBox="1"/>
          <p:nvPr/>
        </p:nvSpPr>
        <p:spPr>
          <a:xfrm>
            <a:off x="5480050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相关文档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pic>
        <p:nvPicPr>
          <p:cNvPr id="27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027" y="2744483"/>
            <a:ext cx="6776746" cy="426463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RS 修订记录"/>
          <p:cNvSpPr txBox="1"/>
          <p:nvPr/>
        </p:nvSpPr>
        <p:spPr>
          <a:xfrm>
            <a:off x="5239004" y="7873072"/>
            <a:ext cx="252679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SRS 修订记录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pSp>
        <p:nvGrpSpPr>
          <p:cNvPr id="278" name="成组"/>
          <p:cNvGrpSpPr/>
          <p:nvPr/>
        </p:nvGrpSpPr>
        <p:grpSpPr>
          <a:xfrm>
            <a:off x="2305220" y="1415694"/>
            <a:ext cx="8394360" cy="6922212"/>
            <a:chOff x="0" y="0"/>
            <a:chExt cx="8394358" cy="6922211"/>
          </a:xfrm>
        </p:grpSpPr>
        <p:sp>
          <p:nvSpPr>
            <p:cNvPr id="276" name="矩形"/>
            <p:cNvSpPr/>
            <p:nvPr/>
          </p:nvSpPr>
          <p:spPr>
            <a:xfrm>
              <a:off x="0" y="0"/>
              <a:ext cx="8394359" cy="69222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27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83438" y="280415"/>
              <a:ext cx="7627482" cy="6361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需求管理工具"/>
          <p:cNvSpPr txBox="1"/>
          <p:nvPr/>
        </p:nvSpPr>
        <p:spPr>
          <a:xfrm>
            <a:off x="4921249" y="6035088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需求管理工具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pSp>
        <p:nvGrpSpPr>
          <p:cNvPr id="283" name="成组"/>
          <p:cNvGrpSpPr/>
          <p:nvPr/>
        </p:nvGrpSpPr>
        <p:grpSpPr>
          <a:xfrm>
            <a:off x="-5001937" y="-99704"/>
            <a:ext cx="14984775" cy="12356843"/>
            <a:chOff x="0" y="0"/>
            <a:chExt cx="14984773" cy="12356842"/>
          </a:xfrm>
        </p:grpSpPr>
        <p:sp>
          <p:nvSpPr>
            <p:cNvPr id="281" name="矩形"/>
            <p:cNvSpPr/>
            <p:nvPr/>
          </p:nvSpPr>
          <p:spPr>
            <a:xfrm>
              <a:off x="0" y="0"/>
              <a:ext cx="14984774" cy="123568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28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84477" y="500569"/>
              <a:ext cx="13615820" cy="11355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pSp>
        <p:nvGrpSpPr>
          <p:cNvPr id="288" name="屏幕快照 2019-01-11 16.48.50.png"/>
          <p:cNvGrpSpPr/>
          <p:nvPr/>
        </p:nvGrpSpPr>
        <p:grpSpPr>
          <a:xfrm>
            <a:off x="2488988" y="1651992"/>
            <a:ext cx="8026824" cy="6576616"/>
            <a:chOff x="0" y="0"/>
            <a:chExt cx="8026822" cy="6576614"/>
          </a:xfrm>
        </p:grpSpPr>
        <p:pic>
          <p:nvPicPr>
            <p:cNvPr id="287" name="屏幕快照 2019-01-11 16.48.50.png" descr="屏幕快照 2019-01-11 16.48.5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899" y="50800"/>
              <a:ext cx="7849024" cy="63480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6" name="屏幕快照 2019-01-11 16.48.50.png" descr="屏幕快照 2019-01-11 16.48.50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026823" cy="6576615"/>
            </a:xfrm>
            <a:prstGeom prst="rect">
              <a:avLst/>
            </a:prstGeom>
            <a:effectLst/>
          </p:spPr>
        </p:pic>
      </p:grpSp>
      <p:sp>
        <p:nvSpPr>
          <p:cNvPr id="289" name="管理员查看轮播图"/>
          <p:cNvSpPr txBox="1"/>
          <p:nvPr/>
        </p:nvSpPr>
        <p:spPr>
          <a:xfrm>
            <a:off x="4921249" y="8282639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管理员查看轮播图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sp>
        <p:nvSpPr>
          <p:cNvPr id="292" name="管理员添加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管理员添加轮播图图片</a:t>
            </a:r>
          </a:p>
        </p:txBody>
      </p:sp>
      <p:grpSp>
        <p:nvGrpSpPr>
          <p:cNvPr id="295" name="屏幕快照 2019-01-11 16.49.52.png"/>
          <p:cNvGrpSpPr/>
          <p:nvPr/>
        </p:nvGrpSpPr>
        <p:grpSpPr>
          <a:xfrm>
            <a:off x="3238500" y="1797050"/>
            <a:ext cx="6527800" cy="6286500"/>
            <a:chOff x="0" y="0"/>
            <a:chExt cx="6527800" cy="6286500"/>
          </a:xfrm>
        </p:grpSpPr>
        <p:pic>
          <p:nvPicPr>
            <p:cNvPr id="294" name="屏幕快照 2019-01-11 16.49.52.png" descr="屏幕快照 2019-01-11 16.49.5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350000" cy="6057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3" name="屏幕快照 2019-01-11 16.49.52.png" descr="屏幕快照 2019-01-11 16.49.52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27800" cy="6286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sp>
        <p:nvSpPr>
          <p:cNvPr id="298" name="管理员删除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管理员删除轮播图图片</a:t>
            </a:r>
          </a:p>
        </p:txBody>
      </p:sp>
      <p:grpSp>
        <p:nvGrpSpPr>
          <p:cNvPr id="301" name="屏幕快照 2019-01-11 16.50.54.png"/>
          <p:cNvGrpSpPr/>
          <p:nvPr/>
        </p:nvGrpSpPr>
        <p:grpSpPr>
          <a:xfrm>
            <a:off x="3225800" y="1879600"/>
            <a:ext cx="6553201" cy="5994401"/>
            <a:chOff x="0" y="0"/>
            <a:chExt cx="6553200" cy="5994400"/>
          </a:xfrm>
        </p:grpSpPr>
        <p:pic>
          <p:nvPicPr>
            <p:cNvPr id="300" name="屏幕快照 2019-01-11 16.50.54.png" descr="屏幕快照 2019-01-11 16.50.5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375400" cy="5765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9" name="屏幕快照 2019-01-11 16.50.54.png" descr="屏幕快照 2019-01-11 16.50.54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53200" cy="5994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sp>
        <p:nvSpPr>
          <p:cNvPr id="304" name="用户手册修订记录"/>
          <p:cNvSpPr txBox="1"/>
          <p:nvPr/>
        </p:nvSpPr>
        <p:spPr>
          <a:xfrm>
            <a:off x="4921249" y="787307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用户手册修订记录</a:t>
            </a:r>
          </a:p>
        </p:txBody>
      </p:sp>
      <p:grpSp>
        <p:nvGrpSpPr>
          <p:cNvPr id="307" name="图像"/>
          <p:cNvGrpSpPr/>
          <p:nvPr/>
        </p:nvGrpSpPr>
        <p:grpSpPr>
          <a:xfrm>
            <a:off x="2374327" y="2861313"/>
            <a:ext cx="8256146" cy="4157974"/>
            <a:chOff x="0" y="0"/>
            <a:chExt cx="8256144" cy="4157973"/>
          </a:xfrm>
        </p:grpSpPr>
        <p:pic>
          <p:nvPicPr>
            <p:cNvPr id="30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8078345" cy="39293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5" name="图像" descr="图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56145" cy="415797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pSp>
        <p:nvGrpSpPr>
          <p:cNvPr id="312" name="屏幕快照 2019-01-11 16.52.41.png"/>
          <p:cNvGrpSpPr/>
          <p:nvPr/>
        </p:nvGrpSpPr>
        <p:grpSpPr>
          <a:xfrm>
            <a:off x="3524250" y="660399"/>
            <a:ext cx="5956301" cy="8432801"/>
            <a:chOff x="0" y="0"/>
            <a:chExt cx="5956300" cy="8432800"/>
          </a:xfrm>
        </p:grpSpPr>
        <p:pic>
          <p:nvPicPr>
            <p:cNvPr id="311" name="屏幕快照 2019-01-11 16.52.41.png" descr="屏幕快照 2019-01-11 16.52.4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778500" cy="8204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0" name="屏幕快照 2019-01-11 16.52.41.png" descr="屏幕快照 2019-01-11 16.52.41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56300" cy="8432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pSp>
        <p:nvGrpSpPr>
          <p:cNvPr id="317" name="屏幕快照 2019-01-11 16.52.54 1.png"/>
          <p:cNvGrpSpPr/>
          <p:nvPr/>
        </p:nvGrpSpPr>
        <p:grpSpPr>
          <a:xfrm>
            <a:off x="3714750" y="558800"/>
            <a:ext cx="5575301" cy="8636001"/>
            <a:chOff x="0" y="0"/>
            <a:chExt cx="5575300" cy="8636000"/>
          </a:xfrm>
        </p:grpSpPr>
        <p:pic>
          <p:nvPicPr>
            <p:cNvPr id="316" name="屏幕快照 2019-01-11 16.52.54 1.png" descr="屏幕快照 2019-01-11 16.52.54 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397500" cy="8407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5" name="屏幕快照 2019-01-11 16.52.54 1.png" descr="屏幕快照 2019-01-11 16.52.54 1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75300" cy="8636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pSp>
        <p:nvGrpSpPr>
          <p:cNvPr id="322" name="屏幕快照 2019-01-11 16.52.49.png"/>
          <p:cNvGrpSpPr/>
          <p:nvPr/>
        </p:nvGrpSpPr>
        <p:grpSpPr>
          <a:xfrm>
            <a:off x="3695700" y="628649"/>
            <a:ext cx="5613401" cy="8496301"/>
            <a:chOff x="0" y="0"/>
            <a:chExt cx="5613400" cy="8496300"/>
          </a:xfrm>
        </p:grpSpPr>
        <p:pic>
          <p:nvPicPr>
            <p:cNvPr id="321" name="屏幕快照 2019-01-11 16.52.49.png" descr="屏幕快照 2019-01-11 16.52.4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435600" cy="8267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0" name="屏幕快照 2019-01-11 16.52.49.png" descr="屏幕快照 2019-01-11 16.52.49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13400" cy="84963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pSp>
        <p:nvGrpSpPr>
          <p:cNvPr id="327" name="图像"/>
          <p:cNvGrpSpPr/>
          <p:nvPr/>
        </p:nvGrpSpPr>
        <p:grpSpPr>
          <a:xfrm>
            <a:off x="2137366" y="2736962"/>
            <a:ext cx="8730068" cy="4279676"/>
            <a:chOff x="0" y="0"/>
            <a:chExt cx="8730067" cy="4279674"/>
          </a:xfrm>
        </p:grpSpPr>
        <p:pic>
          <p:nvPicPr>
            <p:cNvPr id="32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8552268" cy="40510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5" name="图像" descr="图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730068" cy="4279675"/>
            </a:xfrm>
            <a:prstGeom prst="rect">
              <a:avLst/>
            </a:prstGeom>
            <a:effectLst/>
          </p:spPr>
        </p:pic>
      </p:grpSp>
      <p:sp>
        <p:nvSpPr>
          <p:cNvPr id="328" name="测试用例修订记录"/>
          <p:cNvSpPr txBox="1"/>
          <p:nvPr/>
        </p:nvSpPr>
        <p:spPr>
          <a:xfrm>
            <a:off x="4921249" y="787307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测试用例修订记录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grpSp>
        <p:nvGrpSpPr>
          <p:cNvPr id="333" name="屏幕快照 2019-01-11 17.17.44.png"/>
          <p:cNvGrpSpPr/>
          <p:nvPr/>
        </p:nvGrpSpPr>
        <p:grpSpPr>
          <a:xfrm>
            <a:off x="3765550" y="1822449"/>
            <a:ext cx="5473700" cy="6108701"/>
            <a:chOff x="0" y="0"/>
            <a:chExt cx="5473700" cy="6108700"/>
          </a:xfrm>
        </p:grpSpPr>
        <p:pic>
          <p:nvPicPr>
            <p:cNvPr id="332" name="屏幕快照 2019-01-11 17.17.44.png" descr="屏幕快照 2019-01-11 17.17.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295900" cy="5880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1" name="屏幕快照 2019-01-11 17.17.44.png" descr="屏幕快照 2019-01-11 17.17.44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73700" cy="6108700"/>
            </a:xfrm>
            <a:prstGeom prst="rect">
              <a:avLst/>
            </a:prstGeom>
            <a:effectLst/>
          </p:spPr>
        </p:pic>
      </p:grpSp>
      <p:sp>
        <p:nvSpPr>
          <p:cNvPr id="334" name="管理员查看轮播图"/>
          <p:cNvSpPr txBox="1"/>
          <p:nvPr/>
        </p:nvSpPr>
        <p:spPr>
          <a:xfrm>
            <a:off x="4921249" y="8282639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管理员查看轮播图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需求管理工具</a:t>
            </a:r>
          </a:p>
        </p:txBody>
      </p:sp>
      <p:grpSp>
        <p:nvGrpSpPr>
          <p:cNvPr id="155" name="屏幕快照 2019-01-11 15.11.53.png"/>
          <p:cNvGrpSpPr/>
          <p:nvPr/>
        </p:nvGrpSpPr>
        <p:grpSpPr>
          <a:xfrm>
            <a:off x="4952091" y="3941585"/>
            <a:ext cx="3100618" cy="1870430"/>
            <a:chOff x="0" y="0"/>
            <a:chExt cx="3100617" cy="1870429"/>
          </a:xfrm>
        </p:grpSpPr>
        <p:pic>
          <p:nvPicPr>
            <p:cNvPr id="154" name="屏幕快照 2019-01-11 15.11.53.png" descr="屏幕快照 2019-01-11 15.11.5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2922818" cy="16418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屏幕快照 2019-01-11 15.11.53.png" descr="屏幕快照 2019-01-11 15.11.53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00618" cy="18704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sp>
        <p:nvSpPr>
          <p:cNvPr id="337" name="管理员添加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管理员添加轮播图图片</a:t>
            </a:r>
          </a:p>
        </p:txBody>
      </p:sp>
      <p:grpSp>
        <p:nvGrpSpPr>
          <p:cNvPr id="340" name="屏幕快照 2019-01-11 17.18.41.png"/>
          <p:cNvGrpSpPr/>
          <p:nvPr/>
        </p:nvGrpSpPr>
        <p:grpSpPr>
          <a:xfrm>
            <a:off x="3778250" y="2540000"/>
            <a:ext cx="5448301" cy="4800601"/>
            <a:chOff x="0" y="0"/>
            <a:chExt cx="5448300" cy="4800600"/>
          </a:xfrm>
        </p:grpSpPr>
        <p:pic>
          <p:nvPicPr>
            <p:cNvPr id="339" name="屏幕快照 2019-01-11 17.18.41.png" descr="屏幕快照 2019-01-11 17.18.4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270500" cy="4572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8" name="屏幕快照 2019-01-11 17.18.41.png" descr="屏幕快照 2019-01-11 17.18.41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48300" cy="4800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需求变更影响</a:t>
            </a:r>
          </a:p>
        </p:txBody>
      </p:sp>
      <p:sp>
        <p:nvSpPr>
          <p:cNvPr id="343" name="管理员删除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管理员删除轮播图图片</a:t>
            </a:r>
          </a:p>
        </p:txBody>
      </p:sp>
      <p:grpSp>
        <p:nvGrpSpPr>
          <p:cNvPr id="346" name="屏幕快照 2019-01-11 17.19.26.png"/>
          <p:cNvGrpSpPr/>
          <p:nvPr/>
        </p:nvGrpSpPr>
        <p:grpSpPr>
          <a:xfrm>
            <a:off x="3759199" y="2736849"/>
            <a:ext cx="5486401" cy="4279901"/>
            <a:chOff x="0" y="0"/>
            <a:chExt cx="5486400" cy="4279900"/>
          </a:xfrm>
        </p:grpSpPr>
        <p:pic>
          <p:nvPicPr>
            <p:cNvPr id="345" name="屏幕快照 2019-01-11 17.19.26.png" descr="屏幕快照 2019-01-11 17.19.2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308600" cy="4051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4" name="屏幕快照 2019-01-11 17.19.26.png" descr="屏幕快照 2019-01-11 17.19.26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86400" cy="42799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变更控制委员会"/>
          <p:cNvSpPr txBox="1"/>
          <p:nvPr/>
        </p:nvSpPr>
        <p:spPr>
          <a:xfrm>
            <a:off x="4667249" y="6035088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变更控制委员会</a:t>
            </a:r>
          </a:p>
        </p:txBody>
      </p:sp>
      <p:pic>
        <p:nvPicPr>
          <p:cNvPr id="349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变更控制委员会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变更控制委员会</a:t>
            </a:r>
          </a:p>
        </p:txBody>
      </p:sp>
      <p:grpSp>
        <p:nvGrpSpPr>
          <p:cNvPr id="354" name="图像"/>
          <p:cNvGrpSpPr/>
          <p:nvPr/>
        </p:nvGrpSpPr>
        <p:grpSpPr>
          <a:xfrm>
            <a:off x="993798" y="2559693"/>
            <a:ext cx="11017204" cy="4761214"/>
            <a:chOff x="0" y="0"/>
            <a:chExt cx="11017203" cy="4761213"/>
          </a:xfrm>
        </p:grpSpPr>
        <p:pic>
          <p:nvPicPr>
            <p:cNvPr id="353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0839404" cy="45326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2" name="图像" descr="图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017204" cy="4761214"/>
            </a:xfrm>
            <a:prstGeom prst="rect">
              <a:avLst/>
            </a:prstGeom>
            <a:effectLst/>
          </p:spPr>
        </p:pic>
      </p:grpSp>
      <p:sp>
        <p:nvSpPr>
          <p:cNvPr id="355" name="CCB 主席邀请函"/>
          <p:cNvSpPr txBox="1"/>
          <p:nvPr/>
        </p:nvSpPr>
        <p:spPr>
          <a:xfrm>
            <a:off x="5018976" y="7873071"/>
            <a:ext cx="296684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CCB 主席邀请函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变更控制委员会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变更控制委员会</a:t>
            </a:r>
          </a:p>
        </p:txBody>
      </p:sp>
      <p:sp>
        <p:nvSpPr>
          <p:cNvPr id="358" name="CCB 主席确认邮件"/>
          <p:cNvSpPr txBox="1"/>
          <p:nvPr/>
        </p:nvSpPr>
        <p:spPr>
          <a:xfrm>
            <a:off x="4828476" y="7873072"/>
            <a:ext cx="334784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CCB 主席确认邮件</a:t>
            </a:r>
          </a:p>
        </p:txBody>
      </p:sp>
      <p:grpSp>
        <p:nvGrpSpPr>
          <p:cNvPr id="361" name="图像"/>
          <p:cNvGrpSpPr/>
          <p:nvPr/>
        </p:nvGrpSpPr>
        <p:grpSpPr>
          <a:xfrm>
            <a:off x="1499830" y="1827363"/>
            <a:ext cx="10005140" cy="5741914"/>
            <a:chOff x="0" y="0"/>
            <a:chExt cx="10005138" cy="5741913"/>
          </a:xfrm>
        </p:grpSpPr>
        <p:pic>
          <p:nvPicPr>
            <p:cNvPr id="36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9827339" cy="55133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9" name="图像" descr="图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05139" cy="574191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变更控制委员会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变更控制委员会</a:t>
            </a:r>
          </a:p>
        </p:txBody>
      </p:sp>
      <p:graphicFrame>
        <p:nvGraphicFramePr>
          <p:cNvPr id="364" name="表格"/>
          <p:cNvGraphicFramePr/>
          <p:nvPr/>
        </p:nvGraphicFramePr>
        <p:xfrm>
          <a:off x="593824" y="2920999"/>
          <a:ext cx="11823502" cy="482745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84379"/>
                <a:gridCol w="1584379"/>
                <a:gridCol w="2697309"/>
                <a:gridCol w="2144708"/>
                <a:gridCol w="3806375"/>
              </a:tblGrid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姓名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职称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微信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电话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邮箱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刘向辉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CCB主席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Slxxxxy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13073658172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31601401@stu.zucc.edu.cn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徐玥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xy13588745332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13588745332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31601015@stu.zucc.edu.cn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胡方正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hufzfzfzfz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13567797411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31601391@stu.zucc.edu.cn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潘琳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plpl1016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12700">
                        <a:lnSpc>
                          <a:spcPts val="19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15988157341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497792822@qq.com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夏昌灏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夏昌灏752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17367073386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31603158@stu.zucc.edu.cn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需求变更申请书"/>
          <p:cNvSpPr txBox="1"/>
          <p:nvPr/>
        </p:nvSpPr>
        <p:spPr>
          <a:xfrm>
            <a:off x="4667249" y="6035088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需求变更申请书</a:t>
            </a:r>
          </a:p>
        </p:txBody>
      </p:sp>
      <p:pic>
        <p:nvPicPr>
          <p:cNvPr id="367" name="5.png" descr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屏幕快照 2019-01-11 16.27.29.png"/>
          <p:cNvGrpSpPr/>
          <p:nvPr/>
        </p:nvGrpSpPr>
        <p:grpSpPr>
          <a:xfrm>
            <a:off x="3597915" y="1129486"/>
            <a:ext cx="5808970" cy="7494628"/>
            <a:chOff x="0" y="0"/>
            <a:chExt cx="5808969" cy="7494626"/>
          </a:xfrm>
        </p:grpSpPr>
        <p:pic>
          <p:nvPicPr>
            <p:cNvPr id="370" name="屏幕快照 2019-01-11 16.27.29.png" descr="屏幕快照 2019-01-11 16.27.2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631170" cy="72660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9" name="屏幕快照 2019-01-11 16.27.29.png" descr="屏幕快照 2019-01-11 16.27.29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808970" cy="7494627"/>
            </a:xfrm>
            <a:prstGeom prst="rect">
              <a:avLst/>
            </a:prstGeom>
            <a:effectLst/>
          </p:spPr>
        </p:pic>
      </p:grpSp>
      <p:sp>
        <p:nvSpPr>
          <p:cNvPr id="372" name="需求变更申请书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需求变更申请书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需求变更申请书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需求变更申请书</a:t>
            </a:r>
          </a:p>
        </p:txBody>
      </p:sp>
      <p:grpSp>
        <p:nvGrpSpPr>
          <p:cNvPr id="377" name="屏幕快照 2019-01-11 16.28.15.png"/>
          <p:cNvGrpSpPr/>
          <p:nvPr/>
        </p:nvGrpSpPr>
        <p:grpSpPr>
          <a:xfrm>
            <a:off x="3073400" y="3187700"/>
            <a:ext cx="6858001" cy="3378201"/>
            <a:chOff x="0" y="0"/>
            <a:chExt cx="6858000" cy="3378200"/>
          </a:xfrm>
        </p:grpSpPr>
        <p:pic>
          <p:nvPicPr>
            <p:cNvPr id="376" name="屏幕快照 2019-01-11 16.28.15.png" descr="屏幕快照 2019-01-11 16.28.1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680200" cy="3149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5" name="屏幕快照 2019-01-11 16.28.15.png" descr="屏幕快照 2019-01-11 16.28.15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58000" cy="3378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需求优先级"/>
          <p:cNvSpPr txBox="1"/>
          <p:nvPr/>
        </p:nvSpPr>
        <p:spPr>
          <a:xfrm>
            <a:off x="5175250" y="6035088"/>
            <a:ext cx="2654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需求优先级</a:t>
            </a:r>
          </a:p>
        </p:txBody>
      </p:sp>
      <p:pic>
        <p:nvPicPr>
          <p:cNvPr id="380" name="6.png" descr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需求管理工具</a:t>
            </a:r>
          </a:p>
        </p:txBody>
      </p:sp>
      <p:grpSp>
        <p:nvGrpSpPr>
          <p:cNvPr id="160" name="屏幕快照 2019-01-11 15.11.53.png"/>
          <p:cNvGrpSpPr/>
          <p:nvPr/>
        </p:nvGrpSpPr>
        <p:grpSpPr>
          <a:xfrm>
            <a:off x="1471345" y="3941585"/>
            <a:ext cx="3100618" cy="1870430"/>
            <a:chOff x="0" y="0"/>
            <a:chExt cx="3100617" cy="1870429"/>
          </a:xfrm>
        </p:grpSpPr>
        <p:pic>
          <p:nvPicPr>
            <p:cNvPr id="159" name="屏幕快照 2019-01-11 15.11.53.png" descr="屏幕快照 2019-01-11 15.11.5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899" y="50799"/>
              <a:ext cx="2922819" cy="16418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8" name="屏幕快照 2019-01-11 15.11.53.png" descr="屏幕快照 2019-01-11 15.11.53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100619" cy="1870430"/>
            </a:xfrm>
            <a:prstGeom prst="rect">
              <a:avLst/>
            </a:prstGeom>
            <a:effectLst/>
          </p:spPr>
        </p:pic>
      </p:grpSp>
      <p:sp>
        <p:nvSpPr>
          <p:cNvPr id="161" name="oKit（our Kits for IT Project Management，全称统御项目管理系统）是北京金统御科技有限责任公司自主研发的一款IT项目管理软件，适合于研发项目管理和组织项目化管理。"/>
          <p:cNvSpPr txBox="1"/>
          <p:nvPr/>
        </p:nvSpPr>
        <p:spPr>
          <a:xfrm>
            <a:off x="5309352" y="3810000"/>
            <a:ext cx="7308331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oKit（our Kits for IT Project Management，全称统御项目管理系统）是北京金统御科技有限责任公司自主研发的一款IT</a:t>
            </a:r>
            <a:r>
              <a:rPr>
                <a:hlinkClick r:id="rId4"/>
              </a:rPr>
              <a:t>项目管理软件</a:t>
            </a:r>
            <a:r>
              <a:t>，适合于研发项目管理和组织项目化管理。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需求优先级"/>
          <p:cNvSpPr txBox="1"/>
          <p:nvPr/>
        </p:nvSpPr>
        <p:spPr>
          <a:xfrm>
            <a:off x="550001" y="49921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需求优先级</a:t>
            </a:r>
          </a:p>
        </p:txBody>
      </p:sp>
      <p:grpSp>
        <p:nvGrpSpPr>
          <p:cNvPr id="385" name="图像"/>
          <p:cNvGrpSpPr/>
          <p:nvPr/>
        </p:nvGrpSpPr>
        <p:grpSpPr>
          <a:xfrm>
            <a:off x="1003525" y="4172321"/>
            <a:ext cx="10997750" cy="1408958"/>
            <a:chOff x="0" y="0"/>
            <a:chExt cx="10997748" cy="1408957"/>
          </a:xfrm>
        </p:grpSpPr>
        <p:pic>
          <p:nvPicPr>
            <p:cNvPr id="384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0819949" cy="11803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3" name="图像" descr="图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97749" cy="140895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内部评审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内部评审</a:t>
            </a:r>
          </a:p>
        </p:txBody>
      </p:sp>
      <p:pic>
        <p:nvPicPr>
          <p:cNvPr id="388" name="7.png" descr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内部评审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内部评审</a:t>
            </a:r>
          </a:p>
        </p:txBody>
      </p:sp>
      <p:grpSp>
        <p:nvGrpSpPr>
          <p:cNvPr id="393" name="屏幕快照 2019-01-11 19.14.37.png"/>
          <p:cNvGrpSpPr/>
          <p:nvPr/>
        </p:nvGrpSpPr>
        <p:grpSpPr>
          <a:xfrm>
            <a:off x="635000" y="1936750"/>
            <a:ext cx="11734800" cy="6007100"/>
            <a:chOff x="0" y="0"/>
            <a:chExt cx="11734800" cy="6007100"/>
          </a:xfrm>
        </p:grpSpPr>
        <p:pic>
          <p:nvPicPr>
            <p:cNvPr id="392" name="屏幕快照 2019-01-11 19.14.37.png" descr="屏幕快照 2019-01-11 19.14.3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1557000" cy="5778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1" name="屏幕快照 2019-01-11 19.14.37.png" descr="屏幕快照 2019-01-11 19.14.37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34800" cy="60071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需求优先级"/>
          <p:cNvSpPr txBox="1"/>
          <p:nvPr/>
        </p:nvSpPr>
        <p:spPr>
          <a:xfrm>
            <a:off x="550001" y="49921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需求优先级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团队建设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团队建设</a:t>
            </a:r>
          </a:p>
        </p:txBody>
      </p:sp>
      <p:pic>
        <p:nvPicPr>
          <p:cNvPr id="398" name="8.png" descr="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团队建设</a:t>
            </a:r>
          </a:p>
        </p:txBody>
      </p:sp>
      <p:sp>
        <p:nvSpPr>
          <p:cNvPr id="401" name="形式：聚餐…"/>
          <p:cNvSpPr txBox="1"/>
          <p:nvPr/>
        </p:nvSpPr>
        <p:spPr>
          <a:xfrm>
            <a:off x="2379495" y="2425700"/>
            <a:ext cx="8245811" cy="490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形式：聚餐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地点：中大银泰炉鱼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时间：2018-10-12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参加成员：G12全体成员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团建目的：熟悉组内其他成员，增进关系，增强团队凝聚力和团队融合度,提高团队间熟悉感和协助能力,在紧张的工作中等到放松,能够更好的完成日常工作。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团建成果：达到预期成果。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团队建设</a:t>
            </a:r>
          </a:p>
        </p:txBody>
      </p:sp>
      <p:grpSp>
        <p:nvGrpSpPr>
          <p:cNvPr id="406" name="图像"/>
          <p:cNvGrpSpPr/>
          <p:nvPr/>
        </p:nvGrpSpPr>
        <p:grpSpPr>
          <a:xfrm>
            <a:off x="735963" y="2163947"/>
            <a:ext cx="4074588" cy="5425706"/>
            <a:chOff x="0" y="0"/>
            <a:chExt cx="4074587" cy="5425705"/>
          </a:xfrm>
        </p:grpSpPr>
        <p:pic>
          <p:nvPicPr>
            <p:cNvPr id="405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3896788" cy="51971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4" name="图像" descr="图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074588" cy="5425706"/>
            </a:xfrm>
            <a:prstGeom prst="rect">
              <a:avLst/>
            </a:prstGeom>
            <a:effectLst/>
          </p:spPr>
        </p:pic>
      </p:grpSp>
      <p:grpSp>
        <p:nvGrpSpPr>
          <p:cNvPr id="409" name="图像"/>
          <p:cNvGrpSpPr/>
          <p:nvPr/>
        </p:nvGrpSpPr>
        <p:grpSpPr>
          <a:xfrm>
            <a:off x="5159721" y="2163947"/>
            <a:ext cx="7109116" cy="5425706"/>
            <a:chOff x="0" y="0"/>
            <a:chExt cx="7109114" cy="5425705"/>
          </a:xfrm>
        </p:grpSpPr>
        <p:pic>
          <p:nvPicPr>
            <p:cNvPr id="408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900" y="50800"/>
              <a:ext cx="6931315" cy="51971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7" name="图像" descr="图像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109115" cy="542570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团队建设</a:t>
            </a:r>
          </a:p>
        </p:txBody>
      </p:sp>
      <p:sp>
        <p:nvSpPr>
          <p:cNvPr id="412" name="形式：聚餐…"/>
          <p:cNvSpPr txBox="1"/>
          <p:nvPr/>
        </p:nvSpPr>
        <p:spPr>
          <a:xfrm>
            <a:off x="2379495" y="2692399"/>
            <a:ext cx="824581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形式：聚餐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地点：中大胖哥俩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时间：2018-12-16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参加成员：G12全体成员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团建目的：增强团队凝聚力和团队融合度,提高团队间熟悉感和协助能力,在紧张的工作中等到放松,能够更好的完成日常工作。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团建成果：达到预期成果。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med" advClick="1" p14:dur="1000">
        <p14:prism dir="l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团队建设</a:t>
            </a:r>
          </a:p>
        </p:txBody>
      </p:sp>
      <p:grpSp>
        <p:nvGrpSpPr>
          <p:cNvPr id="417" name="图像"/>
          <p:cNvGrpSpPr/>
          <p:nvPr/>
        </p:nvGrpSpPr>
        <p:grpSpPr>
          <a:xfrm>
            <a:off x="477438" y="2725333"/>
            <a:ext cx="4252133" cy="4302934"/>
            <a:chOff x="0" y="0"/>
            <a:chExt cx="4252132" cy="4302932"/>
          </a:xfrm>
        </p:grpSpPr>
        <p:pic>
          <p:nvPicPr>
            <p:cNvPr id="41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4074333" cy="40743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5" name="图像" descr="图像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52133" cy="4302933"/>
            </a:xfrm>
            <a:prstGeom prst="rect">
              <a:avLst/>
            </a:prstGeom>
            <a:effectLst/>
          </p:spPr>
        </p:pic>
      </p:grpSp>
      <p:grpSp>
        <p:nvGrpSpPr>
          <p:cNvPr id="420" name="图像"/>
          <p:cNvGrpSpPr/>
          <p:nvPr/>
        </p:nvGrpSpPr>
        <p:grpSpPr>
          <a:xfrm>
            <a:off x="5102111" y="2725333"/>
            <a:ext cx="7425251" cy="4302934"/>
            <a:chOff x="0" y="0"/>
            <a:chExt cx="7425250" cy="4302932"/>
          </a:xfrm>
        </p:grpSpPr>
        <p:pic>
          <p:nvPicPr>
            <p:cNvPr id="419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899" y="50800"/>
              <a:ext cx="7247452" cy="40743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8" name="图像" descr="图像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7425252" cy="430293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绩效评价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绩效评价</a:t>
            </a:r>
          </a:p>
        </p:txBody>
      </p:sp>
      <p:pic>
        <p:nvPicPr>
          <p:cNvPr id="423" name="9.png" descr="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需求管理工具</a:t>
            </a:r>
          </a:p>
        </p:txBody>
      </p:sp>
      <p:grpSp>
        <p:nvGrpSpPr>
          <p:cNvPr id="166" name="屏幕快照 2019-01-11 15.10.04.png"/>
          <p:cNvGrpSpPr/>
          <p:nvPr/>
        </p:nvGrpSpPr>
        <p:grpSpPr>
          <a:xfrm>
            <a:off x="1322896" y="2068589"/>
            <a:ext cx="10359008" cy="5743422"/>
            <a:chOff x="0" y="0"/>
            <a:chExt cx="10359007" cy="5743420"/>
          </a:xfrm>
        </p:grpSpPr>
        <p:pic>
          <p:nvPicPr>
            <p:cNvPr id="165" name="屏幕快照 2019-01-11 15.10.04.png" descr="屏幕快照 2019-01-11 15.10.0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899" y="50800"/>
              <a:ext cx="10181209" cy="55148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4" name="屏幕快照 2019-01-11 15.10.04.png" descr="屏幕快照 2019-01-11 15.10.04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359008" cy="57434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绩效评价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绩效评价</a:t>
            </a:r>
          </a:p>
        </p:txBody>
      </p:sp>
      <p:graphicFrame>
        <p:nvGraphicFramePr>
          <p:cNvPr id="426" name="表格"/>
          <p:cNvGraphicFramePr/>
          <p:nvPr/>
        </p:nvGraphicFramePr>
        <p:xfrm>
          <a:off x="1270000" y="1270000"/>
          <a:ext cx="10599629" cy="799217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55786"/>
                <a:gridCol w="8131142"/>
              </a:tblGrid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刘祺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根据变更修改用户手册</a:t>
                      </a:r>
                    </a:p>
                    <a:p>
                      <a:pPr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根据变更修改srs的用户界界面</a:t>
                      </a:r>
                    </a:p>
                    <a:p>
                      <a:pPr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需求变更申请书编写</a:t>
                      </a:r>
                    </a:p>
                    <a:p>
                      <a:pPr marL="264694" indent="-264694">
                        <a:buSzPct val="75000"/>
                        <a:buChar char="•"/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ccb主席邀请及交流</a:t>
                      </a:r>
                    </a:p>
                    <a:p>
                      <a:pPr marL="264694" indent="-264694">
                        <a:buSzPct val="75000"/>
                        <a:buChar char="•"/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需求变更影响分析编写</a:t>
                      </a:r>
                    </a:p>
                    <a:p>
                      <a:pPr marL="264694" indent="-264694">
                        <a:buSzPct val="75000"/>
                        <a:buChar char="•"/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整理演示ppt资料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陈铭阳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需求能力跟踪工具搭建，把需求全部输入进工具
创建需求跟踪矩阵
演示ppt的整合和答辩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赵佳锋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CCB章程编写
需求变更控制文档编写
整理优先级打分表 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赵唯皓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CCB章程编写
需求变更控制文档编写
需求变更的可行性分析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蓝舒雯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变更内部评审会议纪要
内部评审打分，总结
根据需求变更修改管理员界面原型
管理员用例图，用例场景描述，测试用例，相关uml图例修改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绩效评价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绩效评价</a:t>
            </a:r>
          </a:p>
        </p:txBody>
      </p:sp>
      <p:graphicFrame>
        <p:nvGraphicFramePr>
          <p:cNvPr id="429" name="表格"/>
          <p:cNvGraphicFramePr/>
          <p:nvPr>
            <p:extLst>
              <p:ext uri="{D42A27DB-BD31-4B8C-83A1-F6EECF244321}">
                <p14:modId xmlns:p14="http://schemas.microsoft.com/office/powerpoint/2010/main" val="1881207493"/>
              </p:ext>
            </p:extLst>
          </p:nvPr>
        </p:nvGraphicFramePr>
        <p:xfrm>
          <a:off x="513807" y="2820340"/>
          <a:ext cx="11977182" cy="371023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11026"/>
                <a:gridCol w="1711026"/>
                <a:gridCol w="1711026"/>
                <a:gridCol w="1711026"/>
                <a:gridCol w="1711026"/>
                <a:gridCol w="1711026"/>
                <a:gridCol w="1711026"/>
              </a:tblGrid>
              <a:tr h="618372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/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工作质量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工作总量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提交及时性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交流积极性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工作态度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总分</a:t>
                      </a:r>
                    </a:p>
                  </a:txBody>
                  <a:tcPr marL="63500" marR="63500" marT="0" marB="0" anchor="ctr" horzOverflow="overflow"/>
                </a:tc>
              </a:tr>
              <a:tr h="61837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陈铭阳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92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61837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刘祺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61837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赵唯皓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  <a:r>
                        <a:rPr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9.5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61837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赵佳锋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76.5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  <a:tr h="61837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蓝舒雯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4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90.1</a:t>
                      </a:r>
                      <a:endParaRPr sz="24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参考文献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参考文献</a:t>
            </a:r>
          </a:p>
        </p:txBody>
      </p:sp>
      <p:grpSp>
        <p:nvGrpSpPr>
          <p:cNvPr id="434" name="成组"/>
          <p:cNvGrpSpPr/>
          <p:nvPr/>
        </p:nvGrpSpPr>
        <p:grpSpPr>
          <a:xfrm>
            <a:off x="3306816" y="2905711"/>
            <a:ext cx="6391168" cy="2831131"/>
            <a:chOff x="0" y="0"/>
            <a:chExt cx="6391166" cy="2831129"/>
          </a:xfrm>
        </p:grpSpPr>
        <p:pic>
          <p:nvPicPr>
            <p:cNvPr id="432" name="0.png" descr="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58047" y="0"/>
              <a:ext cx="5033120" cy="283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1.png" descr="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33120" cy="283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参考文献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参考文献</a:t>
            </a:r>
          </a:p>
        </p:txBody>
      </p:sp>
      <p:sp>
        <p:nvSpPr>
          <p:cNvPr id="437" name="1.软件需求（第三版）…"/>
          <p:cNvSpPr txBox="1"/>
          <p:nvPr/>
        </p:nvSpPr>
        <p:spPr>
          <a:xfrm>
            <a:off x="3707058" y="1762989"/>
            <a:ext cx="395757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1.软件需求（第三版）</a:t>
            </a:r>
          </a:p>
          <a:p>
            <a:pPr algn="l">
              <a:defRPr sz="2000">
                <a:solidFill>
                  <a:srgbClr val="989798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出版社：清华大学出版社</a:t>
            </a:r>
          </a:p>
          <a:p>
            <a:pPr algn="l">
              <a:defRPr sz="2000">
                <a:solidFill>
                  <a:srgbClr val="989798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作者：Karl Wiegers ; Joy Beatty</a:t>
            </a:r>
          </a:p>
          <a:p>
            <a:pPr algn="l">
              <a:defRPr sz="2000">
                <a:solidFill>
                  <a:srgbClr val="989798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国际书号：9787302426820</a:t>
            </a:r>
          </a:p>
        </p:txBody>
      </p:sp>
      <p:sp>
        <p:nvSpPr>
          <p:cNvPr id="438" name="2.《PRD-2018-G12-软件需求规格说明书》"/>
          <p:cNvSpPr txBox="1"/>
          <p:nvPr/>
        </p:nvSpPr>
        <p:spPr>
          <a:xfrm>
            <a:off x="3707058" y="3722309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2.《PRD-2018-G12-软件需求规格说明书》</a:t>
            </a:r>
          </a:p>
        </p:txBody>
      </p:sp>
      <p:sp>
        <p:nvSpPr>
          <p:cNvPr id="439" name="3.《PRD-2018-G12-需求变更申请报告》"/>
          <p:cNvSpPr txBox="1"/>
          <p:nvPr/>
        </p:nvSpPr>
        <p:spPr>
          <a:xfrm>
            <a:off x="3707058" y="5148230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3.《PRD-2018-G12-需求变更申请报告》</a:t>
            </a:r>
          </a:p>
        </p:txBody>
      </p:sp>
      <p:sp>
        <p:nvSpPr>
          <p:cNvPr id="440" name="4.《PRD-2018-G12-需求变更影响分析》"/>
          <p:cNvSpPr txBox="1"/>
          <p:nvPr/>
        </p:nvSpPr>
        <p:spPr>
          <a:xfrm>
            <a:off x="3707058" y="6574150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4.《PRD-2018-G12-需求变更影响分析》</a:t>
            </a:r>
          </a:p>
        </p:txBody>
      </p:sp>
      <p:sp>
        <p:nvSpPr>
          <p:cNvPr id="441" name="4.《PRD-2018-G12-CCB规章》"/>
          <p:cNvSpPr txBox="1"/>
          <p:nvPr/>
        </p:nvSpPr>
        <p:spPr>
          <a:xfrm>
            <a:off x="3707058" y="8000071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t>4.《PRD-2018-G12-CCB规章》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矩形"/>
          <p:cNvSpPr/>
          <p:nvPr/>
        </p:nvSpPr>
        <p:spPr>
          <a:xfrm>
            <a:off x="-47794" y="-2121"/>
            <a:ext cx="13100388" cy="9757842"/>
          </a:xfrm>
          <a:prstGeom prst="rect">
            <a:avLst/>
          </a:prstGeom>
          <a:solidFill>
            <a:srgbClr val="FFFFFF">
              <a:alpha val="7001"/>
            </a:srgbClr>
          </a:soli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🙏🏼 谢谢大家！"/>
          <p:cNvSpPr txBox="1"/>
          <p:nvPr/>
        </p:nvSpPr>
        <p:spPr>
          <a:xfrm>
            <a:off x="1619504" y="3759200"/>
            <a:ext cx="976579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🙏🏼 谢谢大家！</a:t>
            </a:r>
          </a:p>
        </p:txBody>
      </p:sp>
      <p:grpSp>
        <p:nvGrpSpPr>
          <p:cNvPr id="454" name="成组"/>
          <p:cNvGrpSpPr/>
          <p:nvPr/>
        </p:nvGrpSpPr>
        <p:grpSpPr>
          <a:xfrm>
            <a:off x="-2231726" y="-801809"/>
            <a:ext cx="17468252" cy="12805019"/>
            <a:chOff x="0" y="0"/>
            <a:chExt cx="17468250" cy="12805018"/>
          </a:xfrm>
        </p:grpSpPr>
        <p:pic>
          <p:nvPicPr>
            <p:cNvPr id="445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228813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6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42750" y="4338797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7554" y="4338797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8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39437" y="0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9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65669" y="280936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0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818214" y="4451802"/>
              <a:ext cx="6228813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1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65669" y="8400268"/>
              <a:ext cx="6228814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2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7554" y="8400268"/>
              <a:ext cx="6228814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3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39437" y="8400268"/>
              <a:ext cx="6228814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699">
        <p15:prstTrans prst="fallOve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需求管理工具</a:t>
            </a:r>
          </a:p>
        </p:txBody>
      </p:sp>
      <p:grpSp>
        <p:nvGrpSpPr>
          <p:cNvPr id="171" name="屏幕快照 2019-01-11 15.10.30.png"/>
          <p:cNvGrpSpPr/>
          <p:nvPr/>
        </p:nvGrpSpPr>
        <p:grpSpPr>
          <a:xfrm>
            <a:off x="2532007" y="1585447"/>
            <a:ext cx="7940786" cy="7739214"/>
            <a:chOff x="0" y="0"/>
            <a:chExt cx="7940785" cy="7739212"/>
          </a:xfrm>
        </p:grpSpPr>
        <p:pic>
          <p:nvPicPr>
            <p:cNvPr id="170" name="屏幕快照 2019-01-11 15.10.30.png" descr="屏幕快照 2019-01-11 15.10.3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762986" cy="75106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屏幕快照 2019-01-11 15.10.30.png" descr="屏幕快照 2019-01-11 15.10.30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940786" cy="773921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需求管理工具</a:t>
            </a:r>
          </a:p>
        </p:txBody>
      </p:sp>
      <p:grpSp>
        <p:nvGrpSpPr>
          <p:cNvPr id="176" name="屏幕快照 2019-01-11 15.50.00.png"/>
          <p:cNvGrpSpPr/>
          <p:nvPr/>
        </p:nvGrpSpPr>
        <p:grpSpPr>
          <a:xfrm>
            <a:off x="4108450" y="914400"/>
            <a:ext cx="4787901" cy="7924801"/>
            <a:chOff x="0" y="0"/>
            <a:chExt cx="4787900" cy="7924800"/>
          </a:xfrm>
        </p:grpSpPr>
        <p:pic>
          <p:nvPicPr>
            <p:cNvPr id="175" name="屏幕快照 2019-01-11 15.50.00.png" descr="屏幕快照 2019-01-11 15.50.0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4610100" cy="7696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屏幕快照 2019-01-11 15.50.00.png" descr="屏幕快照 2019-01-11 15.50.00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87900" cy="7924800"/>
            </a:xfrm>
            <a:prstGeom prst="rect">
              <a:avLst/>
            </a:prstGeom>
            <a:effectLst/>
          </p:spPr>
        </p:pic>
      </p:grpSp>
      <p:sp>
        <p:nvSpPr>
          <p:cNvPr id="177" name="需求跟踪矩阵"/>
          <p:cNvSpPr txBox="1"/>
          <p:nvPr/>
        </p:nvSpPr>
        <p:spPr>
          <a:xfrm>
            <a:off x="5302250" y="890600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需求跟踪矩阵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需求管理工具</a:t>
            </a:r>
          </a:p>
        </p:txBody>
      </p:sp>
      <p:grpSp>
        <p:nvGrpSpPr>
          <p:cNvPr id="182" name="屏幕快照 2019-01-11 15.50.10.png"/>
          <p:cNvGrpSpPr/>
          <p:nvPr/>
        </p:nvGrpSpPr>
        <p:grpSpPr>
          <a:xfrm>
            <a:off x="4121150" y="1009650"/>
            <a:ext cx="4762501" cy="7861301"/>
            <a:chOff x="0" y="0"/>
            <a:chExt cx="4762500" cy="7861300"/>
          </a:xfrm>
        </p:grpSpPr>
        <p:pic>
          <p:nvPicPr>
            <p:cNvPr id="181" name="屏幕快照 2019-01-11 15.50.10.png" descr="屏幕快照 2019-01-11 15.50.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4584700" cy="7632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0" name="屏幕快照 2019-01-11 15.50.10.png" descr="屏幕快照 2019-01-11 15.50.10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62500" cy="7861300"/>
            </a:xfrm>
            <a:prstGeom prst="rect">
              <a:avLst/>
            </a:prstGeom>
            <a:effectLst/>
          </p:spPr>
        </p:pic>
      </p:grpSp>
      <p:sp>
        <p:nvSpPr>
          <p:cNvPr id="183" name="需求跟踪矩阵"/>
          <p:cNvSpPr txBox="1"/>
          <p:nvPr/>
        </p:nvSpPr>
        <p:spPr>
          <a:xfrm>
            <a:off x="5302250" y="890600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t>需求跟踪矩阵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464</Words>
  <Application>Microsoft Macintosh PowerPoint</Application>
  <PresentationFormat>自定义</PresentationFormat>
  <Paragraphs>286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2" baseType="lpstr">
      <vt:lpstr>Apple SD 산돌고딕 Neo 일반체</vt:lpstr>
      <vt:lpstr>Helvetica</vt:lpstr>
      <vt:lpstr>Helvetica Light</vt:lpstr>
      <vt:lpstr>Helvetica Neue</vt:lpstr>
      <vt:lpstr>PingFang SC Regular</vt:lpstr>
      <vt:lpstr>PingFang SC Semibold</vt:lpstr>
      <vt:lpstr>Arial</vt:lpstr>
      <vt:lpstr>Gradient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3</cp:revision>
  <dcterms:modified xsi:type="dcterms:W3CDTF">2019-01-15T22:21:26Z</dcterms:modified>
</cp:coreProperties>
</file>